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87" r:id="rId3"/>
    <p:sldId id="283" r:id="rId4"/>
    <p:sldId id="282" r:id="rId5"/>
    <p:sldId id="281" r:id="rId6"/>
    <p:sldId id="284" r:id="rId7"/>
    <p:sldId id="291" r:id="rId8"/>
    <p:sldId id="280" r:id="rId9"/>
    <p:sldId id="289" r:id="rId10"/>
    <p:sldId id="286" r:id="rId11"/>
    <p:sldId id="275" r:id="rId12"/>
    <p:sldId id="276" r:id="rId13"/>
    <p:sldId id="278" r:id="rId14"/>
    <p:sldId id="288"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B46B917-14C8-544F-90ED-806A44DBC121}">
          <p14:sldIdLst>
            <p14:sldId id="257"/>
            <p14:sldId id="287"/>
            <p14:sldId id="283"/>
            <p14:sldId id="282"/>
            <p14:sldId id="281"/>
            <p14:sldId id="284"/>
            <p14:sldId id="291"/>
            <p14:sldId id="280"/>
            <p14:sldId id="289"/>
            <p14:sldId id="286"/>
            <p14:sldId id="275"/>
            <p14:sldId id="276"/>
            <p14:sldId id="278"/>
            <p14:sldId id="288"/>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2423"/>
    <a:srgbClr val="B3B3B3"/>
    <a:srgbClr val="5FACD8"/>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23" autoAdjust="0"/>
    <p:restoredTop sz="76103" autoAdjust="0"/>
  </p:normalViewPr>
  <p:slideViewPr>
    <p:cSldViewPr snapToGrid="0" snapToObjects="1">
      <p:cViewPr varScale="1">
        <p:scale>
          <a:sx n="62" d="100"/>
          <a:sy n="62" d="100"/>
        </p:scale>
        <p:origin x="-2824" y="-1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90DF229-A4E7-2D47-AF57-95207F12B0C6}" type="datetimeFigureOut">
              <a:rPr lang="en-US" smtClean="0"/>
              <a:t>5/21/13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37C2D72-1381-C941-A400-E20223CD84B9}" type="slidenum">
              <a:rPr lang="en-US" smtClean="0"/>
              <a:t>‹#›</a:t>
            </a:fld>
            <a:endParaRPr lang="en-US"/>
          </a:p>
        </p:txBody>
      </p:sp>
    </p:spTree>
    <p:extLst>
      <p:ext uri="{BB962C8B-B14F-4D97-AF65-F5344CB8AC3E}">
        <p14:creationId xmlns:p14="http://schemas.microsoft.com/office/powerpoint/2010/main" val="55446252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 to talk with you for a few minutes today about Stanford Digital Repository.</a:t>
            </a:r>
          </a:p>
        </p:txBody>
      </p:sp>
      <p:sp>
        <p:nvSpPr>
          <p:cNvPr id="4" name="Slide Number Placeholder 3"/>
          <p:cNvSpPr>
            <a:spLocks noGrp="1"/>
          </p:cNvSpPr>
          <p:nvPr>
            <p:ph type="sldNum" sz="quarter" idx="10"/>
          </p:nvPr>
        </p:nvSpPr>
        <p:spPr/>
        <p:txBody>
          <a:bodyPr/>
          <a:lstStyle/>
          <a:p>
            <a:fld id="{637C2D72-1381-C941-A400-E20223CD84B9}" type="slidenum">
              <a:rPr lang="en-US" smtClean="0"/>
              <a:t>1</a:t>
            </a:fld>
            <a:endParaRPr lang="en-US"/>
          </a:p>
        </p:txBody>
      </p:sp>
    </p:spTree>
    <p:extLst>
      <p:ext uri="{BB962C8B-B14F-4D97-AF65-F5344CB8AC3E}">
        <p14:creationId xmlns:p14="http://schemas.microsoft.com/office/powerpoint/2010/main" val="14333257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20000"/>
              </a:lnSpc>
              <a:spcBef>
                <a:spcPts val="0"/>
              </a:spcBef>
              <a:spcAft>
                <a:spcPts val="0"/>
              </a:spcAft>
              <a:buClrTx/>
              <a:buSzTx/>
              <a:buFontTx/>
              <a:buNone/>
              <a:tabLst/>
              <a:defRPr/>
            </a:pPr>
            <a:r>
              <a:rPr lang="en-US" sz="1200" dirty="0" smtClean="0"/>
              <a:t>Here's what a </a:t>
            </a:r>
            <a:r>
              <a:rPr lang="en-US" sz="1200" b="1" dirty="0" smtClean="0"/>
              <a:t>PURL landing page </a:t>
            </a:r>
            <a:r>
              <a:rPr lang="en-US" sz="1200" dirty="0" smtClean="0"/>
              <a:t>for a data deposit looks like. What you see here basically reflects the information that you are required to provide when you deposit data via our self-deposit</a:t>
            </a:r>
            <a:r>
              <a:rPr lang="en-US" sz="1200" baseline="0" dirty="0" smtClean="0"/>
              <a:t> web interface</a:t>
            </a:r>
            <a:r>
              <a:rPr lang="en-US" sz="1200" dirty="0" smtClean="0"/>
              <a:t>: authors or contributors to the work, a description of the data, how you would like these data to be cited, any associated publications, who to contact about the data, and any other related links. Then there is a list files that can be downloaded with descriptions. You also have options to choose an embargo period, assign a license, and decide whether you want the PURL landing page to be visible to anyone in the world or just Stanford.</a:t>
            </a:r>
          </a:p>
          <a:p>
            <a:pPr marL="0" marR="0" indent="0" algn="l" defTabSz="457200" rtl="0" eaLnBrk="1" fontAlgn="auto" latinLnBrk="0" hangingPunct="1">
              <a:lnSpc>
                <a:spcPct val="120000"/>
              </a:lnSpc>
              <a:spcBef>
                <a:spcPts val="0"/>
              </a:spcBef>
              <a:spcAft>
                <a:spcPts val="0"/>
              </a:spcAft>
              <a:buClrTx/>
              <a:buSzTx/>
              <a:buFontTx/>
              <a:buNone/>
              <a:tabLst/>
              <a:defRPr/>
            </a:pPr>
            <a:endParaRPr lang="en-US" sz="1200" dirty="0" smtClean="0"/>
          </a:p>
          <a:p>
            <a:pPr marL="0" marR="0" indent="0" algn="l" defTabSz="457200" rtl="0" eaLnBrk="1" fontAlgn="auto" latinLnBrk="0" hangingPunct="1">
              <a:lnSpc>
                <a:spcPct val="120000"/>
              </a:lnSpc>
              <a:spcBef>
                <a:spcPts val="0"/>
              </a:spcBef>
              <a:spcAft>
                <a:spcPts val="0"/>
              </a:spcAft>
              <a:buClrTx/>
              <a:buSzTx/>
              <a:buFontTx/>
              <a:buNone/>
              <a:tabLst/>
              <a:defRPr/>
            </a:pPr>
            <a:r>
              <a:rPr lang="en-US" sz="1400" b="1" dirty="0" smtClean="0"/>
              <a:t>We consider this a lightweight approach to meeting NSF requirements for data sharing and preservation.</a:t>
            </a:r>
            <a:r>
              <a:rPr lang="en-US" sz="1200" dirty="0" smtClean="0"/>
              <a:t> </a:t>
            </a:r>
          </a:p>
          <a:p>
            <a:pPr marL="0" marR="0" indent="0" algn="l" defTabSz="457200" rtl="0" eaLnBrk="1" fontAlgn="auto" latinLnBrk="0" hangingPunct="1">
              <a:lnSpc>
                <a:spcPct val="120000"/>
              </a:lnSpc>
              <a:spcBef>
                <a:spcPts val="0"/>
              </a:spcBef>
              <a:spcAft>
                <a:spcPts val="0"/>
              </a:spcAft>
              <a:buClrTx/>
              <a:buSzTx/>
              <a:buFontTx/>
              <a:buNone/>
              <a:tabLst/>
              <a:defRPr/>
            </a:pPr>
            <a:endParaRPr lang="en-US" sz="1200" dirty="0" smtClean="0"/>
          </a:p>
          <a:p>
            <a:pPr marL="0" marR="0" indent="0" algn="l" defTabSz="457200" rtl="0" eaLnBrk="1" fontAlgn="auto" latinLnBrk="0" hangingPunct="1">
              <a:lnSpc>
                <a:spcPct val="120000"/>
              </a:lnSpc>
              <a:spcBef>
                <a:spcPts val="0"/>
              </a:spcBef>
              <a:spcAft>
                <a:spcPts val="0"/>
              </a:spcAft>
              <a:buClrTx/>
              <a:buSzTx/>
              <a:buFontTx/>
              <a:buNone/>
              <a:tabLst/>
              <a:defRPr/>
            </a:pPr>
            <a:r>
              <a:rPr lang="en-US" sz="1200" dirty="0" smtClean="0"/>
              <a:t>And I'm hoping your next question is, How do I get a PURL for my data? It's very easy to do, takes just a few minutes, and three simple steps.</a:t>
            </a:r>
          </a:p>
        </p:txBody>
      </p:sp>
      <p:sp>
        <p:nvSpPr>
          <p:cNvPr id="4" name="Slide Number Placeholder 3"/>
          <p:cNvSpPr>
            <a:spLocks noGrp="1"/>
          </p:cNvSpPr>
          <p:nvPr>
            <p:ph type="sldNum" sz="quarter" idx="10"/>
          </p:nvPr>
        </p:nvSpPr>
        <p:spPr/>
        <p:txBody>
          <a:bodyPr/>
          <a:lstStyle/>
          <a:p>
            <a:fld id="{637C2D72-1381-C941-A400-E20223CD84B9}" type="slidenum">
              <a:rPr lang="en-US" smtClean="0"/>
              <a:t>10</a:t>
            </a:fld>
            <a:endParaRPr lang="en-US"/>
          </a:p>
        </p:txBody>
      </p:sp>
    </p:spTree>
    <p:extLst>
      <p:ext uri="{BB962C8B-B14F-4D97-AF65-F5344CB8AC3E}">
        <p14:creationId xmlns:p14="http://schemas.microsoft.com/office/powerpoint/2010/main" val="6793751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 typeface="Wingdings" charset="2"/>
              <a:buNone/>
            </a:pPr>
            <a:r>
              <a:rPr lang="en-US" dirty="0" smtClean="0"/>
              <a:t>Step one. Email me. Access to the web-based self-deposit interface is via your </a:t>
            </a:r>
            <a:r>
              <a:rPr lang="en-US" dirty="0" err="1" smtClean="0"/>
              <a:t>SUNet</a:t>
            </a:r>
            <a:r>
              <a:rPr lang="en-US" dirty="0" smtClean="0"/>
              <a:t> ID – and </a:t>
            </a:r>
            <a:r>
              <a:rPr lang="en-US" b="1" dirty="0" smtClean="0"/>
              <a:t>to anyone with a </a:t>
            </a:r>
            <a:r>
              <a:rPr lang="en-US" b="1" dirty="0" err="1" smtClean="0"/>
              <a:t>SUNet</a:t>
            </a:r>
            <a:r>
              <a:rPr lang="en-US" b="1" dirty="0" smtClean="0"/>
              <a:t> ID </a:t>
            </a:r>
            <a:r>
              <a:rPr lang="en-US" dirty="0" smtClean="0"/>
              <a:t>(faculty, research</a:t>
            </a:r>
            <a:r>
              <a:rPr lang="en-US" baseline="0" dirty="0" smtClean="0"/>
              <a:t> staff, post-docs, students)</a:t>
            </a:r>
            <a:r>
              <a:rPr lang="en-US" dirty="0" smtClean="0"/>
              <a:t>, however, it is currently gated, so I need to specifically give access to whomever is making or</a:t>
            </a:r>
            <a:r>
              <a:rPr lang="en-US" baseline="0" dirty="0" smtClean="0"/>
              <a:t> reviewing deposits</a:t>
            </a:r>
            <a:r>
              <a:rPr lang="en-US" dirty="0" smtClean="0"/>
              <a:t>. You also may need to talk with me about what kind of data you have and how you want to organize it, because it could make a difference with regard to whether you have access just to create PURLs</a:t>
            </a:r>
            <a:r>
              <a:rPr lang="en-US" baseline="0" dirty="0" smtClean="0"/>
              <a:t> </a:t>
            </a:r>
            <a:r>
              <a:rPr lang="en-US" dirty="0" smtClean="0"/>
              <a:t>or whether you can create an entire collection. </a:t>
            </a:r>
          </a:p>
        </p:txBody>
      </p:sp>
      <p:sp>
        <p:nvSpPr>
          <p:cNvPr id="4" name="Slide Number Placeholder 3"/>
          <p:cNvSpPr>
            <a:spLocks noGrp="1"/>
          </p:cNvSpPr>
          <p:nvPr>
            <p:ph type="sldNum" sz="quarter" idx="10"/>
          </p:nvPr>
        </p:nvSpPr>
        <p:spPr/>
        <p:txBody>
          <a:bodyPr/>
          <a:lstStyle/>
          <a:p>
            <a:fld id="{E84BB896-388B-C44B-938B-474CEE7FD5E4}" type="slidenum">
              <a:rPr lang="en-US" smtClean="0"/>
              <a:t>11</a:t>
            </a:fld>
            <a:endParaRPr lang="en-US"/>
          </a:p>
        </p:txBody>
      </p:sp>
    </p:spTree>
    <p:extLst>
      <p:ext uri="{BB962C8B-B14F-4D97-AF65-F5344CB8AC3E}">
        <p14:creationId xmlns:p14="http://schemas.microsoft.com/office/powerpoint/2010/main" val="13646286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Step two. Go to </a:t>
            </a:r>
            <a:r>
              <a:rPr lang="en-US" dirty="0" err="1" smtClean="0"/>
              <a:t>sdr.stanford.edu</a:t>
            </a:r>
            <a:r>
              <a:rPr lang="en-US" dirty="0" smtClean="0"/>
              <a:t>. Here you can create a new item, get your persistent</a:t>
            </a:r>
            <a:r>
              <a:rPr lang="en-US" baseline="0" dirty="0" smtClean="0"/>
              <a:t> URL,</a:t>
            </a:r>
            <a:r>
              <a:rPr lang="en-US" dirty="0" smtClean="0"/>
              <a:t> upload your files, and describe the data. You will also need to agree to the terms of deposit. </a:t>
            </a:r>
            <a:r>
              <a:rPr lang="en-US" b="1" dirty="0" smtClean="0"/>
              <a:t>The</a:t>
            </a:r>
            <a:r>
              <a:rPr lang="en-US" b="1" baseline="0" dirty="0" smtClean="0"/>
              <a:t> SDR is content agnostic – you can deposit files in any format.</a:t>
            </a:r>
            <a:endParaRPr lang="en-US" b="1" dirty="0"/>
          </a:p>
        </p:txBody>
      </p:sp>
      <p:sp>
        <p:nvSpPr>
          <p:cNvPr id="4" name="Slide Number Placeholder 3"/>
          <p:cNvSpPr>
            <a:spLocks noGrp="1"/>
          </p:cNvSpPr>
          <p:nvPr>
            <p:ph type="sldNum" sz="quarter" idx="10"/>
          </p:nvPr>
        </p:nvSpPr>
        <p:spPr/>
        <p:txBody>
          <a:bodyPr/>
          <a:lstStyle/>
          <a:p>
            <a:fld id="{637C2D72-1381-C941-A400-E20223CD84B9}" type="slidenum">
              <a:rPr lang="en-US" smtClean="0"/>
              <a:t>12</a:t>
            </a:fld>
            <a:endParaRPr lang="en-US"/>
          </a:p>
        </p:txBody>
      </p:sp>
    </p:spTree>
    <p:extLst>
      <p:ext uri="{BB962C8B-B14F-4D97-AF65-F5344CB8AC3E}">
        <p14:creationId xmlns:p14="http://schemas.microsoft.com/office/powerpoint/2010/main" val="34937397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Step three. Publish. Easy as that.</a:t>
            </a:r>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13</a:t>
            </a:fld>
            <a:endParaRPr lang="en-US"/>
          </a:p>
        </p:txBody>
      </p:sp>
    </p:spTree>
    <p:extLst>
      <p:ext uri="{BB962C8B-B14F-4D97-AF65-F5344CB8AC3E}">
        <p14:creationId xmlns:p14="http://schemas.microsoft.com/office/powerpoint/2010/main" val="28648270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84BB896-388B-C44B-938B-474CEE7FD5E4}" type="slidenum">
              <a:rPr lang="en-US" smtClean="0"/>
              <a:t>14</a:t>
            </a:fld>
            <a:endParaRPr lang="en-US"/>
          </a:p>
        </p:txBody>
      </p:sp>
    </p:spTree>
    <p:extLst>
      <p:ext uri="{BB962C8B-B14F-4D97-AF65-F5344CB8AC3E}">
        <p14:creationId xmlns:p14="http://schemas.microsoft.com/office/powerpoint/2010/main" val="1364628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I'll begin by telling you a few quick stories -- true stories -- about some Stanford scientists and their data.</a:t>
            </a:r>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2</a:t>
            </a:fld>
            <a:endParaRPr lang="en-US"/>
          </a:p>
        </p:txBody>
      </p:sp>
    </p:spTree>
    <p:extLst>
      <p:ext uri="{BB962C8B-B14F-4D97-AF65-F5344CB8AC3E}">
        <p14:creationId xmlns:p14="http://schemas.microsoft.com/office/powerpoint/2010/main" val="42036022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solidFill>
                  <a:schemeClr val="tx1"/>
                </a:solidFill>
              </a:rPr>
              <a:t>The first </a:t>
            </a:r>
            <a:r>
              <a:rPr lang="en-US" spc="0" dirty="0" smtClean="0">
                <a:solidFill>
                  <a:schemeClr val="tx1"/>
                </a:solidFill>
              </a:rPr>
              <a:t>story is about David Donoho, a professor of Statistics, and his graduate students </a:t>
            </a:r>
            <a:r>
              <a:rPr lang="en-US" spc="0" dirty="0" err="1" smtClean="0">
                <a:solidFill>
                  <a:schemeClr val="tx1"/>
                </a:solidFill>
              </a:rPr>
              <a:t>Hatef</a:t>
            </a:r>
            <a:r>
              <a:rPr lang="en-US" spc="0" dirty="0" smtClean="0">
                <a:solidFill>
                  <a:schemeClr val="tx1"/>
                </a:solidFill>
              </a:rPr>
              <a:t> and </a:t>
            </a:r>
            <a:r>
              <a:rPr lang="en-US" spc="0" dirty="0" err="1" smtClean="0">
                <a:solidFill>
                  <a:schemeClr val="tx1"/>
                </a:solidFill>
              </a:rPr>
              <a:t>Matan</a:t>
            </a:r>
            <a:r>
              <a:rPr lang="en-US" spc="0" dirty="0" smtClean="0">
                <a:solidFill>
                  <a:schemeClr val="tx1"/>
                </a:solidFill>
              </a:rPr>
              <a:t>. They were publishing a paper in PNAS, and the journal was requiring that they also make available online supplementary data that supported the results in the paper. David and </a:t>
            </a:r>
            <a:r>
              <a:rPr lang="en-US" spc="0" dirty="0" err="1" smtClean="0">
                <a:solidFill>
                  <a:schemeClr val="tx1"/>
                </a:solidFill>
              </a:rPr>
              <a:t>Hatef</a:t>
            </a:r>
            <a:r>
              <a:rPr lang="en-US" spc="0" dirty="0" smtClean="0">
                <a:solidFill>
                  <a:schemeClr val="tx1"/>
                </a:solidFill>
              </a:rPr>
              <a:t> and </a:t>
            </a:r>
            <a:r>
              <a:rPr lang="en-US" spc="0" dirty="0" err="1" smtClean="0">
                <a:solidFill>
                  <a:schemeClr val="tx1"/>
                </a:solidFill>
              </a:rPr>
              <a:t>Matan</a:t>
            </a:r>
            <a:r>
              <a:rPr lang="en-US" spc="0" dirty="0" smtClean="0">
                <a:solidFill>
                  <a:schemeClr val="tx1"/>
                </a:solidFill>
              </a:rPr>
              <a:t> were happy to provide these data files and even the code that had been written for this project, however, the journal did not provide any way to do this. And so </a:t>
            </a:r>
            <a:r>
              <a:rPr lang="en-US" sz="1400" b="1" i="0" spc="0" dirty="0" err="1" smtClean="0">
                <a:solidFill>
                  <a:schemeClr val="tx1"/>
                </a:solidFill>
                <a:latin typeface="+mn-lt"/>
                <a:cs typeface="American Typewriter"/>
              </a:rPr>
              <a:t>Hatef</a:t>
            </a:r>
            <a:r>
              <a:rPr lang="en-US" sz="1400" b="1" i="0" spc="0" dirty="0" smtClean="0">
                <a:solidFill>
                  <a:schemeClr val="tx1"/>
                </a:solidFill>
                <a:latin typeface="+mn-lt"/>
                <a:cs typeface="American Typewriter"/>
              </a:rPr>
              <a:t> went looking for a solution for publishing their supplementary data </a:t>
            </a:r>
            <a:r>
              <a:rPr lang="en-US" sz="1400" b="0" i="0" spc="0" dirty="0" smtClean="0">
                <a:solidFill>
                  <a:schemeClr val="tx1"/>
                </a:solidFill>
                <a:latin typeface="+mn-lt"/>
                <a:cs typeface="American Typewriter"/>
              </a:rPr>
              <a:t>and</a:t>
            </a:r>
            <a:r>
              <a:rPr lang="en-US" b="0" spc="0" dirty="0" smtClean="0">
                <a:solidFill>
                  <a:schemeClr val="tx1"/>
                </a:solidFill>
              </a:rPr>
              <a:t> </a:t>
            </a:r>
            <a:r>
              <a:rPr lang="en-US" spc="0" dirty="0" smtClean="0">
                <a:solidFill>
                  <a:schemeClr val="tx1"/>
                </a:solidFill>
              </a:rPr>
              <a:t>discovered that....the SDR can do that</a:t>
            </a:r>
            <a:r>
              <a:rPr lang="en-US" spc="0" dirty="0" smtClean="0"/>
              <a:t>.</a:t>
            </a:r>
            <a:endParaRPr lang="en-US" spc="0" dirty="0"/>
          </a:p>
        </p:txBody>
      </p:sp>
      <p:sp>
        <p:nvSpPr>
          <p:cNvPr id="4" name="Slide Number Placeholder 3"/>
          <p:cNvSpPr>
            <a:spLocks noGrp="1"/>
          </p:cNvSpPr>
          <p:nvPr>
            <p:ph type="sldNum" sz="quarter" idx="10"/>
          </p:nvPr>
        </p:nvSpPr>
        <p:spPr/>
        <p:txBody>
          <a:bodyPr/>
          <a:lstStyle/>
          <a:p>
            <a:fld id="{637C2D72-1381-C941-A400-E20223CD84B9}" type="slidenum">
              <a:rPr lang="en-US" smtClean="0"/>
              <a:t>3</a:t>
            </a:fld>
            <a:endParaRPr lang="en-US"/>
          </a:p>
        </p:txBody>
      </p:sp>
    </p:spTree>
    <p:extLst>
      <p:ext uri="{BB962C8B-B14F-4D97-AF65-F5344CB8AC3E}">
        <p14:creationId xmlns:p14="http://schemas.microsoft.com/office/powerpoint/2010/main" val="41091339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story of forbidden</a:t>
            </a:r>
            <a:r>
              <a:rPr lang="en-US" baseline="0" dirty="0" smtClean="0"/>
              <a:t> access....and </a:t>
            </a:r>
            <a:r>
              <a:rPr lang="en-US" dirty="0" err="1" smtClean="0"/>
              <a:t>Malin</a:t>
            </a:r>
            <a:r>
              <a:rPr lang="en-US" dirty="0" smtClean="0"/>
              <a:t> </a:t>
            </a:r>
            <a:r>
              <a:rPr lang="en-US" dirty="0" err="1" smtClean="0"/>
              <a:t>Pinsky</a:t>
            </a:r>
            <a:r>
              <a:rPr lang="en-US" dirty="0" smtClean="0"/>
              <a:t>, a former Stanford</a:t>
            </a:r>
            <a:r>
              <a:rPr lang="en-US" baseline="0" dirty="0" smtClean="0"/>
              <a:t> </a:t>
            </a:r>
            <a:r>
              <a:rPr lang="en-US" dirty="0" smtClean="0"/>
              <a:t>researcher who is now at Princeton. Once upon a time (in 2009) he published an article in Conservation Biology. In that article he made reference to some additional data sets that he made available online. The problem came when he left Stanford a couple of years later, and the data suddenly became inaccessible because where he had published it was in his AFS space. And everyone</a:t>
            </a:r>
            <a:r>
              <a:rPr lang="en-US" baseline="0" dirty="0" smtClean="0"/>
              <a:t> who tried to reach that data saw only this</a:t>
            </a:r>
            <a:r>
              <a:rPr lang="en-US" sz="1400" b="1" baseline="0" dirty="0" smtClean="0"/>
              <a:t>. </a:t>
            </a:r>
            <a:r>
              <a:rPr lang="en-US" sz="1400" b="1" dirty="0" smtClean="0"/>
              <a:t>He began a search for a way to make the data accessible again. </a:t>
            </a:r>
            <a:r>
              <a:rPr lang="en-US" dirty="0" smtClean="0"/>
              <a:t>And he discovered that </a:t>
            </a:r>
            <a:r>
              <a:rPr lang="en-US" baseline="0" dirty="0" smtClean="0"/>
              <a:t>t</a:t>
            </a:r>
            <a:r>
              <a:rPr lang="en-US" dirty="0" smtClean="0"/>
              <a:t>he SDR can do that.</a:t>
            </a:r>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4</a:t>
            </a:fld>
            <a:endParaRPr lang="en-US"/>
          </a:p>
        </p:txBody>
      </p:sp>
    </p:spTree>
    <p:extLst>
      <p:ext uri="{BB962C8B-B14F-4D97-AF65-F5344CB8AC3E}">
        <p14:creationId xmlns:p14="http://schemas.microsoft.com/office/powerpoint/2010/main" val="26804325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Folding@home is a long-running project, well-known at Stanford and beyond. They have built software that allows anyone, anywhere in the world, to do protein folding calculations on the spare cycles on their computers. All that data is then compiled and analyzed here at Stanford. Over the years that this project has been running, you can imagine, </a:t>
            </a:r>
            <a:r>
              <a:rPr lang="en-US" sz="1400" b="1" dirty="0" smtClean="0"/>
              <a:t>they have compiled a huge amount of data that they are interested in making easily discoverable by researchers anywhere. </a:t>
            </a:r>
            <a:r>
              <a:rPr lang="en-US" sz="1200" dirty="0" smtClean="0"/>
              <a:t>The SDR can do that</a:t>
            </a:r>
            <a:r>
              <a:rPr lang="en-US" sz="2000" dirty="0" smtClean="0"/>
              <a:t>.</a:t>
            </a:r>
            <a:endParaRPr lang="en-US" sz="2000" dirty="0"/>
          </a:p>
        </p:txBody>
      </p:sp>
      <p:sp>
        <p:nvSpPr>
          <p:cNvPr id="4" name="Slide Number Placeholder 3"/>
          <p:cNvSpPr>
            <a:spLocks noGrp="1"/>
          </p:cNvSpPr>
          <p:nvPr>
            <p:ph type="sldNum" sz="quarter" idx="10"/>
          </p:nvPr>
        </p:nvSpPr>
        <p:spPr/>
        <p:txBody>
          <a:bodyPr/>
          <a:lstStyle/>
          <a:p>
            <a:fld id="{637C2D72-1381-C941-A400-E20223CD84B9}" type="slidenum">
              <a:rPr lang="en-US" smtClean="0"/>
              <a:t>5</a:t>
            </a:fld>
            <a:endParaRPr lang="en-US"/>
          </a:p>
        </p:txBody>
      </p:sp>
    </p:spTree>
    <p:extLst>
      <p:ext uri="{BB962C8B-B14F-4D97-AF65-F5344CB8AC3E}">
        <p14:creationId xmlns:p14="http://schemas.microsoft.com/office/powerpoint/2010/main" val="9698213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Miriam</a:t>
            </a:r>
            <a:r>
              <a:rPr lang="en-US" baseline="0" dirty="0" smtClean="0"/>
              <a:t> Goodman </a:t>
            </a:r>
            <a:r>
              <a:rPr lang="en-US" dirty="0" smtClean="0"/>
              <a:t>and her research associate Juan </a:t>
            </a:r>
            <a:r>
              <a:rPr lang="en-US" dirty="0" err="1" smtClean="0"/>
              <a:t>Cueva</a:t>
            </a:r>
            <a:r>
              <a:rPr lang="en-US" dirty="0" smtClean="0"/>
              <a:t> use electron microscopy to study the neurobiology of the worm C. elegans. They have collected 1000s of images like these that are information-rich, storage-intensive, and hard for others to access. Miriam and Juan have published everything</a:t>
            </a:r>
            <a:r>
              <a:rPr lang="en-US" baseline="0" dirty="0" smtClean="0"/>
              <a:t> </a:t>
            </a:r>
            <a:r>
              <a:rPr lang="en-US" dirty="0" smtClean="0"/>
              <a:t>they are going to publish from these images, but they feel there is a lot more to learn from studying them, </a:t>
            </a:r>
            <a:r>
              <a:rPr lang="en-US" sz="1400" b="1" dirty="0" smtClean="0"/>
              <a:t>so they would like to share these data for others to use. </a:t>
            </a:r>
            <a:r>
              <a:rPr lang="en-US" dirty="0" smtClean="0"/>
              <a:t>The SDR can do that.</a:t>
            </a:r>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6</a:t>
            </a:fld>
            <a:endParaRPr lang="en-US"/>
          </a:p>
        </p:txBody>
      </p:sp>
    </p:spTree>
    <p:extLst>
      <p:ext uri="{BB962C8B-B14F-4D97-AF65-F5344CB8AC3E}">
        <p14:creationId xmlns:p14="http://schemas.microsoft.com/office/powerpoint/2010/main" val="40770082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Researchers at Hopkins Marine Station are involved in many long-term monitoring projects. Some of these projects have been going on for</a:t>
            </a:r>
            <a:r>
              <a:rPr lang="en-US" baseline="0" dirty="0" smtClean="0"/>
              <a:t> close to 100 years. </a:t>
            </a:r>
            <a:r>
              <a:rPr lang="en-US" dirty="0" smtClean="0"/>
              <a:t>This is a weather station where they measure things like wind, precipitation, and temperature</a:t>
            </a:r>
            <a:r>
              <a:rPr lang="en-US" baseline="0" dirty="0" smtClean="0"/>
              <a:t> </a:t>
            </a:r>
            <a:r>
              <a:rPr lang="en-US" dirty="0" smtClean="0"/>
              <a:t>every 10 minutes, every day of the year. </a:t>
            </a:r>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7</a:t>
            </a:fld>
            <a:endParaRPr lang="en-US"/>
          </a:p>
        </p:txBody>
      </p:sp>
    </p:spTree>
    <p:extLst>
      <p:ext uri="{BB962C8B-B14F-4D97-AF65-F5344CB8AC3E}">
        <p14:creationId xmlns:p14="http://schemas.microsoft.com/office/powerpoint/2010/main" val="8671175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 also monitor a variety of marine populations, like kelp,</a:t>
            </a:r>
            <a:r>
              <a:rPr lang="en-US" baseline="0" dirty="0" smtClean="0"/>
              <a:t> barnacles, and</a:t>
            </a:r>
            <a:r>
              <a:rPr lang="en-US" dirty="0" smtClean="0"/>
              <a:t> the sea stars shown here, as well as marine mammal populations like harbor seals, sea otters, and sea lions. Because these data provide insight into broad topics like climate change, and  - because of their historical nature - they can't be replicated, </a:t>
            </a:r>
            <a:r>
              <a:rPr lang="en-US" sz="1400" b="1" dirty="0" smtClean="0"/>
              <a:t>it's important that they be preserved for use by other researchers in the future.</a:t>
            </a:r>
            <a:r>
              <a:rPr lang="en-US" dirty="0" smtClean="0"/>
              <a:t> And you probably</a:t>
            </a:r>
            <a:r>
              <a:rPr lang="en-US" baseline="0" dirty="0" smtClean="0"/>
              <a:t> </a:t>
            </a:r>
            <a:r>
              <a:rPr lang="en-US" dirty="0" smtClean="0"/>
              <a:t>know by now that....the SDR can do this too.</a:t>
            </a:r>
          </a:p>
          <a:p>
            <a:endParaRPr lang="en-US" dirty="0" smtClean="0"/>
          </a:p>
          <a:p>
            <a:r>
              <a:rPr lang="en-US" dirty="0" smtClean="0"/>
              <a:t>The question then is, How does the SDR do all of these things?</a:t>
            </a:r>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8</a:t>
            </a:fld>
            <a:endParaRPr lang="en-US"/>
          </a:p>
        </p:txBody>
      </p:sp>
    </p:spTree>
    <p:extLst>
      <p:ext uri="{BB962C8B-B14F-4D97-AF65-F5344CB8AC3E}">
        <p14:creationId xmlns:p14="http://schemas.microsoft.com/office/powerpoint/2010/main" val="2921056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This is the answer. The persistent URL, or PURL. When you deposit data into the SDR you get a persistent URL at which that data can always be accessed. Always.</a:t>
            </a:r>
          </a:p>
          <a:p>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9</a:t>
            </a:fld>
            <a:endParaRPr lang="en-US"/>
          </a:p>
        </p:txBody>
      </p:sp>
    </p:spTree>
    <p:extLst>
      <p:ext uri="{BB962C8B-B14F-4D97-AF65-F5344CB8AC3E}">
        <p14:creationId xmlns:p14="http://schemas.microsoft.com/office/powerpoint/2010/main" val="3342117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41341E0-B1E1-604D-AA90-823112F24B84}" type="datetimeFigureOut">
              <a:rPr lang="en-US" smtClean="0"/>
              <a:t>5/21/13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1916628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41341E0-B1E1-604D-AA90-823112F24B84}" type="datetimeFigureOut">
              <a:rPr lang="en-US" smtClean="0"/>
              <a:t>5/21/13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15520764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41341E0-B1E1-604D-AA90-823112F24B84}" type="datetimeFigureOut">
              <a:rPr lang="en-US" smtClean="0"/>
              <a:t>5/21/13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3541342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41341E0-B1E1-604D-AA90-823112F24B84}" type="datetimeFigureOut">
              <a:rPr lang="en-US" smtClean="0"/>
              <a:t>5/21/13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1092476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41341E0-B1E1-604D-AA90-823112F24B84}" type="datetimeFigureOut">
              <a:rPr lang="en-US" smtClean="0"/>
              <a:t>5/21/13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3427980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41341E0-B1E1-604D-AA90-823112F24B84}" type="datetimeFigureOut">
              <a:rPr lang="en-US" smtClean="0"/>
              <a:t>5/21/13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771148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41341E0-B1E1-604D-AA90-823112F24B84}" type="datetimeFigureOut">
              <a:rPr lang="en-US" smtClean="0"/>
              <a:t>5/21/13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1099650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41341E0-B1E1-604D-AA90-823112F24B84}" type="datetimeFigureOut">
              <a:rPr lang="en-US" smtClean="0"/>
              <a:t>5/21/13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3500304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1341E0-B1E1-604D-AA90-823112F24B84}" type="datetimeFigureOut">
              <a:rPr lang="en-US" smtClean="0"/>
              <a:t>5/21/13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35519724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41341E0-B1E1-604D-AA90-823112F24B84}" type="datetimeFigureOut">
              <a:rPr lang="en-US" smtClean="0"/>
              <a:t>5/21/13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3522864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41341E0-B1E1-604D-AA90-823112F24B84}" type="datetimeFigureOut">
              <a:rPr lang="en-US" smtClean="0"/>
              <a:t>5/21/13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7B9498-0D6C-244B-8C20-58BC83EAF6AB}" type="slidenum">
              <a:rPr lang="en-US" smtClean="0"/>
              <a:t>‹#›</a:t>
            </a:fld>
            <a:endParaRPr lang="en-US"/>
          </a:p>
        </p:txBody>
      </p:sp>
    </p:spTree>
    <p:extLst>
      <p:ext uri="{BB962C8B-B14F-4D97-AF65-F5344CB8AC3E}">
        <p14:creationId xmlns:p14="http://schemas.microsoft.com/office/powerpoint/2010/main" val="85178229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1341E0-B1E1-604D-AA90-823112F24B84}" type="datetimeFigureOut">
              <a:rPr lang="en-US" smtClean="0"/>
              <a:t>5/21/13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7B9498-0D6C-244B-8C20-58BC83EAF6AB}" type="slidenum">
              <a:rPr lang="en-US" smtClean="0"/>
              <a:t>‹#›</a:t>
            </a:fld>
            <a:endParaRPr lang="en-US"/>
          </a:p>
        </p:txBody>
      </p:sp>
    </p:spTree>
    <p:extLst>
      <p:ext uri="{BB962C8B-B14F-4D97-AF65-F5344CB8AC3E}">
        <p14:creationId xmlns:p14="http://schemas.microsoft.com/office/powerpoint/2010/main" val="3497757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6.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91966" y="826051"/>
            <a:ext cx="8569192" cy="1470025"/>
          </a:xfrm>
        </p:spPr>
        <p:txBody>
          <a:bodyPr>
            <a:noAutofit/>
          </a:bodyPr>
          <a:lstStyle/>
          <a:p>
            <a:r>
              <a:rPr lang="en-US" sz="5000" dirty="0" smtClean="0">
                <a:solidFill>
                  <a:srgbClr val="000000"/>
                </a:solidFill>
              </a:rPr>
              <a:t>Research Data &amp; the</a:t>
            </a:r>
            <a:br>
              <a:rPr lang="en-US" sz="5000" dirty="0" smtClean="0">
                <a:solidFill>
                  <a:srgbClr val="000000"/>
                </a:solidFill>
              </a:rPr>
            </a:br>
            <a:r>
              <a:rPr lang="en-US" sz="5000" b="1" dirty="0" smtClean="0">
                <a:solidFill>
                  <a:srgbClr val="632423"/>
                </a:solidFill>
              </a:rPr>
              <a:t>S</a:t>
            </a:r>
            <a:r>
              <a:rPr lang="en-US" sz="5000" dirty="0" smtClean="0"/>
              <a:t>tanford </a:t>
            </a:r>
            <a:r>
              <a:rPr lang="en-US" sz="5000" b="1" dirty="0" smtClean="0">
                <a:solidFill>
                  <a:srgbClr val="632423"/>
                </a:solidFill>
              </a:rPr>
              <a:t>D</a:t>
            </a:r>
            <a:r>
              <a:rPr lang="en-US" sz="5000" dirty="0" smtClean="0"/>
              <a:t>igital </a:t>
            </a:r>
            <a:r>
              <a:rPr lang="en-US" sz="5000" b="1" dirty="0" smtClean="0">
                <a:solidFill>
                  <a:srgbClr val="632423"/>
                </a:solidFill>
              </a:rPr>
              <a:t>R</a:t>
            </a:r>
            <a:r>
              <a:rPr lang="en-US" sz="5000" dirty="0" smtClean="0"/>
              <a:t>epository</a:t>
            </a:r>
            <a:endParaRPr lang="en-US" sz="5000" dirty="0"/>
          </a:p>
        </p:txBody>
      </p:sp>
      <p:sp>
        <p:nvSpPr>
          <p:cNvPr id="3" name="Subtitle 2"/>
          <p:cNvSpPr>
            <a:spLocks noGrp="1"/>
          </p:cNvSpPr>
          <p:nvPr>
            <p:ph type="subTitle" idx="1"/>
          </p:nvPr>
        </p:nvSpPr>
        <p:spPr>
          <a:xfrm>
            <a:off x="291966" y="3103749"/>
            <a:ext cx="8569192" cy="2968731"/>
          </a:xfrm>
        </p:spPr>
        <p:txBody>
          <a:bodyPr>
            <a:normAutofit/>
          </a:bodyPr>
          <a:lstStyle/>
          <a:p>
            <a:r>
              <a:rPr lang="en-US" sz="4100" dirty="0" smtClean="0">
                <a:solidFill>
                  <a:srgbClr val="632423"/>
                </a:solidFill>
              </a:rPr>
              <a:t>Amy Hodge</a:t>
            </a:r>
            <a:endParaRPr lang="en-US" sz="4100" dirty="0">
              <a:solidFill>
                <a:srgbClr val="632423"/>
              </a:solidFill>
            </a:endParaRPr>
          </a:p>
          <a:p>
            <a:pPr>
              <a:spcBef>
                <a:spcPts val="1800"/>
              </a:spcBef>
              <a:spcAft>
                <a:spcPts val="1800"/>
              </a:spcAft>
            </a:pPr>
            <a:r>
              <a:rPr lang="en-US" sz="2800" cap="small" dirty="0" smtClean="0">
                <a:solidFill>
                  <a:schemeClr val="tx1">
                    <a:lumMod val="75000"/>
                    <a:lumOff val="25000"/>
                  </a:schemeClr>
                </a:solidFill>
              </a:rPr>
              <a:t>PhD, Yale, Molecular Biophysics &amp; Biochemistry</a:t>
            </a:r>
          </a:p>
          <a:p>
            <a:r>
              <a:rPr lang="en-US" sz="2800" i="1" dirty="0" smtClean="0"/>
              <a:t>Science Data Librarian</a:t>
            </a:r>
          </a:p>
          <a:p>
            <a:pPr>
              <a:spcBef>
                <a:spcPts val="0"/>
              </a:spcBef>
            </a:pPr>
            <a:r>
              <a:rPr lang="en-US" sz="2800" b="1" dirty="0" err="1" smtClean="0"/>
              <a:t>amyhodge@stanford.edu</a:t>
            </a:r>
            <a:endParaRPr lang="en-US" sz="2800" b="1" dirty="0" smtClean="0"/>
          </a:p>
        </p:txBody>
      </p:sp>
    </p:spTree>
    <p:extLst>
      <p:ext uri="{BB962C8B-B14F-4D97-AF65-F5344CB8AC3E}">
        <p14:creationId xmlns:p14="http://schemas.microsoft.com/office/powerpoint/2010/main" val="35987083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onohoPURL.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73100"/>
            <a:ext cx="9144000" cy="5502950"/>
          </a:xfrm>
          <a:prstGeom prst="rect">
            <a:avLst/>
          </a:prstGeom>
        </p:spPr>
      </p:pic>
    </p:spTree>
    <p:extLst>
      <p:ext uri="{BB962C8B-B14F-4D97-AF65-F5344CB8AC3E}">
        <p14:creationId xmlns:p14="http://schemas.microsoft.com/office/powerpoint/2010/main" val="24378653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amyhodge@stanford.edu</a:t>
            </a:r>
            <a:endParaRPr lang="en-US" dirty="0"/>
          </a:p>
        </p:txBody>
      </p:sp>
    </p:spTree>
    <p:extLst>
      <p:ext uri="{BB962C8B-B14F-4D97-AF65-F5344CB8AC3E}">
        <p14:creationId xmlns:p14="http://schemas.microsoft.com/office/powerpoint/2010/main" val="53085174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sdr.stanford.edu</a:t>
            </a:r>
            <a:endParaRPr lang="en-US" dirty="0"/>
          </a:p>
        </p:txBody>
      </p:sp>
    </p:spTree>
    <p:extLst>
      <p:ext uri="{BB962C8B-B14F-4D97-AF65-F5344CB8AC3E}">
        <p14:creationId xmlns:p14="http://schemas.microsoft.com/office/powerpoint/2010/main" val="389221030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ublish_bi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6400" y="1803400"/>
            <a:ext cx="3251200" cy="3251200"/>
          </a:xfrm>
          <a:prstGeom prst="rect">
            <a:avLst/>
          </a:prstGeom>
        </p:spPr>
      </p:pic>
    </p:spTree>
    <p:extLst>
      <p:ext uri="{BB962C8B-B14F-4D97-AF65-F5344CB8AC3E}">
        <p14:creationId xmlns:p14="http://schemas.microsoft.com/office/powerpoint/2010/main" val="69499947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amyhodge@stanford.edu</a:t>
            </a:r>
            <a:endParaRPr lang="en-US" dirty="0"/>
          </a:p>
        </p:txBody>
      </p:sp>
    </p:spTree>
    <p:extLst>
      <p:ext uri="{BB962C8B-B14F-4D97-AF65-F5344CB8AC3E}">
        <p14:creationId xmlns:p14="http://schemas.microsoft.com/office/powerpoint/2010/main" val="372599136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EngLab1.jp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900" y="0"/>
            <a:ext cx="8441798" cy="6858000"/>
          </a:xfrm>
          <a:prstGeom prst="rect">
            <a:avLst/>
          </a:prstGeom>
        </p:spPr>
      </p:pic>
    </p:spTree>
    <p:extLst>
      <p:ext uri="{BB962C8B-B14F-4D97-AF65-F5344CB8AC3E}">
        <p14:creationId xmlns:p14="http://schemas.microsoft.com/office/powerpoint/2010/main" val="86681113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onohoFull.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1786"/>
            <a:ext cx="9144000" cy="6666214"/>
          </a:xfrm>
          <a:prstGeom prst="rect">
            <a:avLst/>
          </a:prstGeom>
        </p:spPr>
      </p:pic>
    </p:spTree>
    <p:extLst>
      <p:ext uri="{BB962C8B-B14F-4D97-AF65-F5344CB8AC3E}">
        <p14:creationId xmlns:p14="http://schemas.microsoft.com/office/powerpoint/2010/main" val="100045368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b="23507"/>
          <a:stretch/>
        </p:blipFill>
        <p:spPr>
          <a:xfrm>
            <a:off x="137160" y="3641809"/>
            <a:ext cx="8869680" cy="2380839"/>
          </a:xfrm>
          <a:prstGeom prst="rect">
            <a:avLst/>
          </a:prstGeom>
        </p:spPr>
      </p:pic>
      <p:pic>
        <p:nvPicPr>
          <p:cNvPr id="2" name="Picture 1" descr="PinskyArticl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5231" y="540172"/>
            <a:ext cx="6268138" cy="2374713"/>
          </a:xfrm>
          <a:prstGeom prst="rect">
            <a:avLst/>
          </a:prstGeom>
        </p:spPr>
      </p:pic>
    </p:spTree>
    <p:extLst>
      <p:ext uri="{BB962C8B-B14F-4D97-AF65-F5344CB8AC3E}">
        <p14:creationId xmlns:p14="http://schemas.microsoft.com/office/powerpoint/2010/main" val="97664497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FAHViewer.png"/>
          <p:cNvPicPr>
            <a:picLocks noGrp="1" noChangeAspect="1"/>
          </p:cNvPicPr>
          <p:nvPr>
            <p:ph idx="1"/>
          </p:nvPr>
        </p:nvPicPr>
        <p:blipFill rotWithShape="1">
          <a:blip r:embed="rId3">
            <a:extLst>
              <a:ext uri="{28A0092B-C50C-407E-A947-70E740481C1C}">
                <a14:useLocalDpi xmlns:a14="http://schemas.microsoft.com/office/drawing/2010/main" val="0"/>
              </a:ext>
            </a:extLst>
          </a:blip>
          <a:srcRect l="83" r="163"/>
          <a:stretch/>
        </p:blipFill>
        <p:spPr>
          <a:xfrm>
            <a:off x="137160" y="0"/>
            <a:ext cx="8867531" cy="6858000"/>
          </a:xfrm>
        </p:spPr>
      </p:pic>
    </p:spTree>
    <p:extLst>
      <p:ext uri="{BB962C8B-B14F-4D97-AF65-F5344CB8AC3E}">
        <p14:creationId xmlns:p14="http://schemas.microsoft.com/office/powerpoint/2010/main" val="368034151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28600" y="1280160"/>
            <a:ext cx="8686800" cy="4293954"/>
            <a:chOff x="457200" y="2377537"/>
            <a:chExt cx="7998897" cy="3839461"/>
          </a:xfrm>
        </p:grpSpPr>
        <p:pic>
          <p:nvPicPr>
            <p:cNvPr id="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377537"/>
              <a:ext cx="7998897" cy="3578842"/>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4" name="Text Box 4"/>
            <p:cNvSpPr txBox="1">
              <a:spLocks noChangeArrowheads="1"/>
            </p:cNvSpPr>
            <p:nvPr/>
          </p:nvSpPr>
          <p:spPr bwMode="auto">
            <a:xfrm>
              <a:off x="4730839" y="5956379"/>
              <a:ext cx="3725258" cy="255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Lst>
                <a:defRPr sz="2400">
                  <a:solidFill>
                    <a:srgbClr val="000000"/>
                  </a:solidFill>
                  <a:latin typeface="Times New Roman" charset="0"/>
                  <a:ea typeface="ＭＳ Ｐゴシック" charset="0"/>
                  <a:cs typeface="msgothic" charset="0"/>
                </a:defRPr>
              </a:lvl9pPr>
            </a:lstStyle>
            <a:p>
              <a:pPr algn="r"/>
              <a:r>
                <a:rPr lang="en-GB" sz="1000" dirty="0">
                  <a:latin typeface="Arial" charset="0"/>
                </a:rPr>
                <a:t>Cueva J G et al. J. Neurosci. 2007;27:14089-14098</a:t>
              </a:r>
            </a:p>
          </p:txBody>
        </p:sp>
        <p:sp>
          <p:nvSpPr>
            <p:cNvPr id="5" name="Text Box 5"/>
            <p:cNvSpPr txBox="1">
              <a:spLocks noChangeArrowheads="1"/>
            </p:cNvSpPr>
            <p:nvPr/>
          </p:nvSpPr>
          <p:spPr bwMode="auto">
            <a:xfrm>
              <a:off x="457200" y="5961411"/>
              <a:ext cx="2161725" cy="255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Lst>
                <a:defRPr sz="2400">
                  <a:solidFill>
                    <a:srgbClr val="000000"/>
                  </a:solidFill>
                  <a:latin typeface="Times New Roman" charset="0"/>
                  <a:ea typeface="ＭＳ Ｐゴシック" charset="0"/>
                  <a:cs typeface="msgothic" charset="0"/>
                </a:defRPr>
              </a:lvl9pPr>
            </a:lstStyle>
            <a:p>
              <a:r>
                <a:rPr lang="en-GB" sz="1000" dirty="0">
                  <a:latin typeface="Arial" charset="0"/>
                </a:rPr>
                <a:t>©2007 by Society for Neuroscience</a:t>
              </a:r>
            </a:p>
          </p:txBody>
        </p:sp>
      </p:grpSp>
    </p:spTree>
    <p:extLst>
      <p:ext uri="{BB962C8B-B14F-4D97-AF65-F5344CB8AC3E}">
        <p14:creationId xmlns:p14="http://schemas.microsoft.com/office/powerpoint/2010/main" val="324327575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MS weather statio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00" y="0"/>
            <a:ext cx="9101271" cy="6858000"/>
          </a:xfrm>
          <a:prstGeom prst="rect">
            <a:avLst/>
          </a:prstGeom>
        </p:spPr>
      </p:pic>
    </p:spTree>
    <p:extLst>
      <p:ext uri="{BB962C8B-B14F-4D97-AF65-F5344CB8AC3E}">
        <p14:creationId xmlns:p14="http://schemas.microsoft.com/office/powerpoint/2010/main" val="295034621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Pisaster ochraceu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57044129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10443" y="2130425"/>
            <a:ext cx="8537223" cy="1470025"/>
          </a:xfrm>
        </p:spPr>
        <p:txBody>
          <a:bodyPr>
            <a:normAutofit/>
          </a:bodyPr>
          <a:lstStyle/>
          <a:p>
            <a:r>
              <a:rPr lang="en-US" sz="3500" dirty="0" smtClean="0"/>
              <a:t>http://</a:t>
            </a:r>
            <a:r>
              <a:rPr lang="en-US" sz="3500" dirty="0" err="1" smtClean="0"/>
              <a:t>purl.stanford.edu</a:t>
            </a:r>
            <a:r>
              <a:rPr lang="en-US" sz="3500" dirty="0" smtClean="0"/>
              <a:t>/wp335yr5649</a:t>
            </a:r>
            <a:endParaRPr lang="en-US" sz="3500" dirty="0"/>
          </a:p>
        </p:txBody>
      </p:sp>
    </p:spTree>
    <p:extLst>
      <p:ext uri="{BB962C8B-B14F-4D97-AF65-F5344CB8AC3E}">
        <p14:creationId xmlns:p14="http://schemas.microsoft.com/office/powerpoint/2010/main" val="47667770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Inspiration">
      <a:majorFont>
        <a:latin typeface="News Gothic MT"/>
        <a:ea typeface=""/>
        <a:cs typeface=""/>
        <a:font script="Jpan" typeface="メイリオ"/>
        <a:font script="Hans" typeface="宋体"/>
        <a:font script="Hant" typeface="新細明體"/>
      </a:majorFont>
      <a:minorFont>
        <a:latin typeface="News Gothic MT"/>
        <a:ea typeface=""/>
        <a:cs typeface=""/>
        <a:font script="Jpan" typeface="メイリオ"/>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4806</TotalTime>
  <Words>1093</Words>
  <Application>Microsoft Macintosh PowerPoint</Application>
  <PresentationFormat>On-screen Show (4:3)</PresentationFormat>
  <Paragraphs>44</Paragraphs>
  <Slides>14</Slides>
  <Notes>14</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Research Data &amp; the Stanford Digital Repository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http://purl.stanford.edu/wp335yr5649</vt:lpstr>
      <vt:lpstr>PowerPoint Presentation</vt:lpstr>
      <vt:lpstr>amyhodge@stanford.edu</vt:lpstr>
      <vt:lpstr>sdr.stanford.edu</vt:lpstr>
      <vt:lpstr>PowerPoint Presentation</vt:lpstr>
      <vt:lpstr>amyhodge@stanford.edu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PURLs @ Stanford</dc:title>
  <dc:creator>Amy Hodge</dc:creator>
  <cp:lastModifiedBy>Amy Hodge</cp:lastModifiedBy>
  <cp:revision>39</cp:revision>
  <dcterms:created xsi:type="dcterms:W3CDTF">2013-05-10T18:00:54Z</dcterms:created>
  <dcterms:modified xsi:type="dcterms:W3CDTF">2013-05-21T15:53:20Z</dcterms:modified>
</cp:coreProperties>
</file>

<file path=docProps/thumbnail.jpeg>
</file>